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6327"/>
  </p:normalViewPr>
  <p:slideViewPr>
    <p:cSldViewPr snapToGrid="0" snapToObjects="1">
      <p:cViewPr>
        <p:scale>
          <a:sx n="120" d="100"/>
          <a:sy n="120" d="100"/>
        </p:scale>
        <p:origin x="-40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iff>
</file>

<file path=ppt/media/image3.png>
</file>

<file path=ppt/media/image4.png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DB870F-14B7-FC41-880B-63B0C3DAF041}" type="datetimeFigureOut">
              <a:rPr lang="en-US" smtClean="0"/>
              <a:t>3/9/20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6F2E94-AEF5-A043-8D71-E2F268DE1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04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SSM removes the need to handle AWS credentials – best used for general direct server maintenance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6F2E94-AEF5-A043-8D71-E2F268DE11B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64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3/9/20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25603-4044-1440-95C5-3454D0F5E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Route Tables &amp; NAT Gateways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63356-DAA1-6E4E-B265-DD741A2962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Directing Traffic</a:t>
            </a:r>
          </a:p>
        </p:txBody>
      </p:sp>
    </p:spTree>
    <p:extLst>
      <p:ext uri="{BB962C8B-B14F-4D97-AF65-F5344CB8AC3E}">
        <p14:creationId xmlns:p14="http://schemas.microsoft.com/office/powerpoint/2010/main" val="4003332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7348-299B-1E4A-9DB5-ACF0EB293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Route Tables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F9FF68-DA0C-694E-9A18-AB4E9E2F8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438" y="2814638"/>
            <a:ext cx="2913062" cy="291306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AC07C-F9C1-914B-86A6-1C10C0FF3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699" y="2413000"/>
            <a:ext cx="7052733" cy="3632200"/>
          </a:xfrm>
        </p:spPr>
        <p:txBody>
          <a:bodyPr>
            <a:normAutofit/>
          </a:bodyPr>
          <a:lstStyle/>
          <a:p>
            <a:r>
              <a:rPr lang="en-US" dirty="0"/>
              <a:t>Route traffic within your VPC, subnet, CIDR range, IGW</a:t>
            </a:r>
          </a:p>
          <a:p>
            <a:r>
              <a:rPr lang="en-US" dirty="0"/>
              <a:t>When you create a VPC you get a ‘Main’ route table by default</a:t>
            </a:r>
          </a:p>
          <a:p>
            <a:r>
              <a:rPr lang="en-US" dirty="0"/>
              <a:t>By default ’Main’ </a:t>
            </a:r>
            <a:r>
              <a:rPr lang="en-US" b="1" dirty="0"/>
              <a:t>doesn’t</a:t>
            </a:r>
            <a:r>
              <a:rPr lang="en-US" dirty="0"/>
              <a:t> allow traffic to/from the internet</a:t>
            </a:r>
          </a:p>
          <a:p>
            <a:r>
              <a:rPr lang="en-US" dirty="0"/>
              <a:t>You can create an additional route table for your public routes/subnet</a:t>
            </a:r>
          </a:p>
          <a:p>
            <a:r>
              <a:rPr lang="en-US" dirty="0"/>
              <a:t>Every subnet gets associated route table (defaults to main, so don’t put your public routes in main)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795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52E64-04C6-2546-B490-9D9B9E1D0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68E9C-917C-8944-BEFA-8F9A4398AA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Destination</a:t>
            </a:r>
          </a:p>
          <a:p>
            <a:pPr marL="457200" lvl="1" indent="0">
              <a:buNone/>
            </a:pPr>
            <a:r>
              <a:rPr lang="en-US" i="1" dirty="0"/>
              <a:t>Defines WHAT traffic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1C543A-A857-C14E-81F2-2CD35BC416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Target</a:t>
            </a:r>
          </a:p>
          <a:p>
            <a:pPr marL="457200" lvl="1" indent="0">
              <a:buNone/>
            </a:pPr>
            <a:r>
              <a:rPr lang="en-US" i="1" dirty="0"/>
              <a:t>Defines WHERE traffic can travel via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40DBBC5-9A7D-234E-AFFB-00E2E66DD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88" y="3138839"/>
            <a:ext cx="5118100" cy="12192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B346E3-F737-594A-9EB1-9B8A5788E40C}"/>
              </a:ext>
            </a:extLst>
          </p:cNvPr>
          <p:cNvSpPr txBox="1"/>
          <p:nvPr/>
        </p:nvSpPr>
        <p:spPr>
          <a:xfrm>
            <a:off x="2481172" y="6410812"/>
            <a:ext cx="50690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0.0.0.0/0 represents all routes not already defined</a:t>
            </a:r>
          </a:p>
        </p:txBody>
      </p:sp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B25E34F-E630-5944-A6AE-73E67CBA2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688" y="4802805"/>
            <a:ext cx="38989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90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9E75D15-CF17-4901-A858-1470ED65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943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F323B8-8C06-4F56-BB4B-B8857128A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F16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112FCC-E920-E047-B15B-E8B8F1F2D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0224" y="786900"/>
            <a:ext cx="5651551" cy="52842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75543E-186E-9249-92E2-D8145F8A843F}"/>
              </a:ext>
            </a:extLst>
          </p:cNvPr>
          <p:cNvSpPr txBox="1"/>
          <p:nvPr/>
        </p:nvSpPr>
        <p:spPr>
          <a:xfrm>
            <a:off x="8921774" y="1225296"/>
            <a:ext cx="2142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Give’s the public subnet internet access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A62FFE-338C-1341-BD95-85E0C02E4BFD}"/>
              </a:ext>
            </a:extLst>
          </p:cNvPr>
          <p:cNvSpPr txBox="1"/>
          <p:nvPr/>
        </p:nvSpPr>
        <p:spPr>
          <a:xfrm>
            <a:off x="8921773" y="5116525"/>
            <a:ext cx="21424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Give’s the private subnet access to their on-prem infra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97E2BA5-7A43-ED41-93ED-1F188D9A8BA2}"/>
              </a:ext>
            </a:extLst>
          </p:cNvPr>
          <p:cNvCxnSpPr>
            <a:stCxn id="3" idx="2"/>
          </p:cNvCxnSpPr>
          <p:nvPr/>
        </p:nvCxnSpPr>
        <p:spPr>
          <a:xfrm flipH="1">
            <a:off x="8769096" y="1748516"/>
            <a:ext cx="1223911" cy="921532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E4E5746-87BD-D74A-8B48-DA575421F830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769096" y="4919472"/>
            <a:ext cx="1223910" cy="197053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3515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C348E-E1C9-EC44-822D-CE053CBD0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NATGW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7ACED-BBA8-694A-A139-A524C2264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Network Address Translation – translates private IP’s to IP’s that the internet can understand</a:t>
            </a:r>
          </a:p>
          <a:p>
            <a:r>
              <a:rPr lang="en-US" dirty="0"/>
              <a:t>Egress traffic (from your private subnet to the internet, but not your internet to your private subnet)</a:t>
            </a:r>
          </a:p>
          <a:p>
            <a:r>
              <a:rPr lang="en-US" dirty="0"/>
              <a:t>Sits in the </a:t>
            </a:r>
            <a:r>
              <a:rPr lang="en-US" b="1" dirty="0"/>
              <a:t>Public</a:t>
            </a:r>
            <a:r>
              <a:rPr lang="en-US" dirty="0"/>
              <a:t> subnet with an EIP (Elastic IP) or a public 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981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9E75D15-CF17-4901-A858-1470ED65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76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F323B8-8C06-4F56-BB4B-B8857128A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F564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8D6BB6-F772-4345-9177-B5FC86898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079" y="786900"/>
            <a:ext cx="6975842" cy="52842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EB035F-BDF6-AB4B-8DE4-A0627BE18BBC}"/>
              </a:ext>
            </a:extLst>
          </p:cNvPr>
          <p:cNvSpPr txBox="1"/>
          <p:nvPr/>
        </p:nvSpPr>
        <p:spPr>
          <a:xfrm>
            <a:off x="8921773" y="5116525"/>
            <a:ext cx="25401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</a:rPr>
              <a:t>Give’s the private subnet access to the internet via the NATGW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68AB8AA-C3FF-4F46-B86A-1F328587AB1E}"/>
              </a:ext>
            </a:extLst>
          </p:cNvPr>
          <p:cNvCxnSpPr>
            <a:cxnSpLocks/>
          </p:cNvCxnSpPr>
          <p:nvPr/>
        </p:nvCxnSpPr>
        <p:spPr>
          <a:xfrm flipH="1" flipV="1">
            <a:off x="9388549" y="4657060"/>
            <a:ext cx="604457" cy="459466"/>
          </a:xfrm>
          <a:prstGeom prst="straightConnector1">
            <a:avLst/>
          </a:prstGeom>
          <a:ln w="476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81B1B039-C891-D242-8110-9F08EAECA3EF}"/>
              </a:ext>
            </a:extLst>
          </p:cNvPr>
          <p:cNvSpPr/>
          <p:nvPr/>
        </p:nvSpPr>
        <p:spPr>
          <a:xfrm>
            <a:off x="4692502" y="1743740"/>
            <a:ext cx="1449572" cy="1318437"/>
          </a:xfrm>
          <a:prstGeom prst="ellipse">
            <a:avLst/>
          </a:prstGeom>
          <a:noFill/>
          <a:ln w="444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4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1E059-9FDA-154B-9955-5314928B6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your NATGW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4B288-4F70-224E-84A1-53E8EF6E1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SSM-authorized role and attach it to an EC2 in the public subnet</a:t>
            </a:r>
          </a:p>
          <a:p>
            <a:r>
              <a:rPr lang="en-US" dirty="0"/>
              <a:t>Use an SSM agent as a bastion host to connect to a private webserver</a:t>
            </a:r>
          </a:p>
          <a:p>
            <a:r>
              <a:rPr lang="en-US" dirty="0"/>
              <a:t>Ping 8.8.8.8 (Google) – Let’s see what happens!</a:t>
            </a:r>
          </a:p>
        </p:txBody>
      </p:sp>
    </p:spTree>
    <p:extLst>
      <p:ext uri="{BB962C8B-B14F-4D97-AF65-F5344CB8AC3E}">
        <p14:creationId xmlns:p14="http://schemas.microsoft.com/office/powerpoint/2010/main" val="3373089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clock&#10;&#10;Description automatically generated">
            <a:extLst>
              <a:ext uri="{FF2B5EF4-FFF2-40B4-BE49-F238E27FC236}">
                <a16:creationId xmlns:a16="http://schemas.microsoft.com/office/drawing/2014/main" id="{25664055-4DCA-C943-9BD9-998C8E228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316143"/>
            <a:ext cx="10905066" cy="422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5000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236</Words>
  <Application>Microsoft Macintosh PowerPoint</Application>
  <PresentationFormat>Widescreen</PresentationFormat>
  <Paragraphs>27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Century Gothic</vt:lpstr>
      <vt:lpstr>Wingdings 2</vt:lpstr>
      <vt:lpstr>Quotable</vt:lpstr>
      <vt:lpstr>Route Tables &amp; NAT Gateways</vt:lpstr>
      <vt:lpstr>Route Tables</vt:lpstr>
      <vt:lpstr>Example</vt:lpstr>
      <vt:lpstr>PowerPoint Presentation</vt:lpstr>
      <vt:lpstr>NATGW</vt:lpstr>
      <vt:lpstr>PowerPoint Presentation</vt:lpstr>
      <vt:lpstr>Testing your NATGW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Route Tables &amp; NAT Gateways</dc:title>
  <dc:creator>Franca Moretto</dc:creator>
  <cp:lastModifiedBy>Franca Moretto</cp:lastModifiedBy>
  <cp:revision>2</cp:revision>
  <dcterms:created xsi:type="dcterms:W3CDTF">2020-03-09T00:55:09Z</dcterms:created>
  <dcterms:modified xsi:type="dcterms:W3CDTF">2020-03-09T01:30:14Z</dcterms:modified>
</cp:coreProperties>
</file>